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86" r:id="rId5"/>
    <p:sldId id="284" r:id="rId6"/>
    <p:sldId id="272" r:id="rId7"/>
    <p:sldId id="260" r:id="rId8"/>
    <p:sldId id="259" r:id="rId9"/>
    <p:sldId id="279" r:id="rId10"/>
    <p:sldId id="270" r:id="rId11"/>
    <p:sldId id="263" r:id="rId12"/>
    <p:sldId id="265" r:id="rId13"/>
    <p:sldId id="285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DB9"/>
    <a:srgbClr val="003D64"/>
    <a:srgbClr val="C5DDF2"/>
    <a:srgbClr val="EAF2FA"/>
    <a:srgbClr val="003B63"/>
    <a:srgbClr val="0F2741"/>
    <a:srgbClr val="D54A08"/>
    <a:srgbClr val="7419BF"/>
    <a:srgbClr val="0B675D"/>
    <a:srgbClr val="A51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211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292A51E-0D50-438F-82C1-CAA31557E9FA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F92B8DF-6DB0-4703-B7DF-D56FB0C82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1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C5C67-938C-F623-DA86-01C6DB258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3EBD14-29AA-1EF1-73D1-87CBAF7768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0283F8-1486-39C7-165A-3B994D39A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7E47A-D5BB-F06B-1524-C81E710E23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2B8DF-6DB0-4703-B7DF-D56FB0C820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4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2B8DF-6DB0-4703-B7DF-D56FB0C820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29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CAA4F-C5D4-614C-ED2E-87E91F5A5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F8475F-C2B1-792E-0AE5-2452CF1AD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170C3-9F73-3B5C-EE15-3A98D18B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2B75-1384-4A1C-AC7F-4AEFEEBAB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6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4FD40-8F40-80BB-B149-37A74F009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8800"/>
            <a:ext cx="10515600" cy="8905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F77C6-3D36-C6ED-78BC-81523CB89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988"/>
            <a:ext cx="10515600" cy="462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EE9B9-63A1-45AD-07FB-C8D735A89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2B75-1384-4A1C-AC7F-4AEFEEBABA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470054C-DFCF-341E-EA87-C7DCF6101A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1337CCBC-D89D-C0B8-378B-669FAAF6AE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1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CA023-B58D-236E-F330-82B9E2FB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1B67F-C022-8FF4-6031-A4E091114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4ED26-3E8B-3CC6-9FBD-EDF977BF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2B75-1384-4A1C-AC7F-4AEFEEBAB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3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2FCA2-1989-ED32-E862-EC3AC7A6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A919E-F874-CF39-680D-00CADB06E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CEA5D-E883-692E-E565-27B1C6E9B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1CBD1-FB0C-BB80-2BE7-CA119E0E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2B75-1384-4A1C-AC7F-4AEFEEBAB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7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76ED-1434-079E-001A-4D277D2A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B66C0-699B-FFAC-7CDC-20B244B6B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DD551-4E21-F7C7-20F0-03A0FB382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F9FBB7-EBA1-2F55-7B09-3A8DE8827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FA0C0E-C2AC-B575-E0C5-FBD432BF6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29F954-2B0B-FD91-5012-74C939BE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2B75-1384-4A1C-AC7F-4AEFEEBAB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7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55161-4D98-282F-A7B3-3C9CBB73A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91404-3D54-2306-3E16-05DE7DC5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2B75-1384-4A1C-AC7F-4AEFEEBAB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3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AC27A-7E26-5A22-BE6B-7AA71CA0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2B75-1384-4A1C-AC7F-4AEFEEBAB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6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AEABA-FB80-8F91-AFAF-3A3839E6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291CE-705F-EEC2-33AE-0CB9BBFDA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4774F-7A6E-317F-BFE4-E89BBF861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DED63-D22C-9A2C-C442-3AAA434AE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2B75-1384-4A1C-AC7F-4AEFEEBAB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1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2000-A8F8-C8F3-7243-B6505FFB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55CF2-725C-64FB-0758-64A0AF7EA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71BC2-68B2-A69D-E52B-8FA9C2089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90707-919E-9EA4-9E6F-EBAD5E85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2B75-1384-4A1C-AC7F-4AEFEEBAB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9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6DB34C-A127-E0A1-87DB-E5A26A94A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100"/>
            <a:ext cx="10515600" cy="890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16524-1568-3E49-3000-FF17C2344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11E2E-985B-91F4-4CB1-DB0AECA28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6E2B75-1384-4A1C-AC7F-4AEFEEBABA6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7FCA2-F180-1C85-1CE9-AA825058694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458202" y="50737"/>
            <a:ext cx="3593522" cy="113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arles.maher@blueshadow.dk" TargetMode="External"/><Relationship Id="rId2" Type="http://schemas.openxmlformats.org/officeDocument/2006/relationships/hyperlink" Target="http://www.blueshadow.d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shadow.dk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harles.maher@blueshadow.d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shift.capital/" TargetMode="External"/><Relationship Id="rId2" Type="http://schemas.openxmlformats.org/officeDocument/2006/relationships/hyperlink" Target="http://www.tfn-climat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://www.hykin.energ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6761A-6F6F-FC45-5A4E-5D695513A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887C-7086-526E-59CB-A8BE90893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9056"/>
            <a:ext cx="9144000" cy="157897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003B63"/>
                </a:solidFill>
              </a:rPr>
              <a:t>BlueShadow</a:t>
            </a:r>
            <a:br>
              <a:rPr lang="en-US" b="1" i="1" dirty="0"/>
            </a:br>
            <a:r>
              <a:rPr lang="en-US" sz="3600" b="1" i="1" dirty="0"/>
              <a:t>Maritime Domain Awareness and Response (MDAR)</a:t>
            </a:r>
            <a:endParaRPr lang="en-US" b="1" i="1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2DC4F06-2E2A-356D-975E-1EA67DC60852}"/>
              </a:ext>
            </a:extLst>
          </p:cNvPr>
          <p:cNvSpPr txBox="1"/>
          <p:nvPr/>
        </p:nvSpPr>
        <p:spPr>
          <a:xfrm>
            <a:off x="8410904" y="5638414"/>
            <a:ext cx="3531476" cy="921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>
                <a:solidFill>
                  <a:srgbClr val="467886"/>
                </a:solidFill>
                <a:cs typeface="Segoe UI"/>
                <a:hlinkClick r:id="rId2"/>
              </a:rPr>
              <a:t>www.blueshadow.dk</a:t>
            </a:r>
            <a:br>
              <a:rPr lang="en-US" sz="1600" dirty="0">
                <a:solidFill>
                  <a:srgbClr val="467886"/>
                </a:solidFill>
                <a:cs typeface="Segoe UI"/>
              </a:rPr>
            </a:br>
            <a:r>
              <a:rPr lang="en-US" sz="1600" dirty="0">
                <a:hlinkClick r:id="rId3"/>
              </a:rPr>
              <a:t>charles.maher@blueshadow.dk</a:t>
            </a:r>
            <a:endParaRPr lang="en-US" sz="1600" dirty="0"/>
          </a:p>
          <a:p>
            <a:pPr>
              <a:lnSpc>
                <a:spcPct val="114000"/>
              </a:lnSpc>
            </a:pPr>
            <a:r>
              <a:rPr lang="en-US" sz="1600" dirty="0"/>
              <a:t>+45 2212 6603</a:t>
            </a:r>
          </a:p>
        </p:txBody>
      </p:sp>
    </p:spTree>
    <p:extLst>
      <p:ext uri="{BB962C8B-B14F-4D97-AF65-F5344CB8AC3E}">
        <p14:creationId xmlns:p14="http://schemas.microsoft.com/office/powerpoint/2010/main" val="1942166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DAECC-FE6F-420B-70DA-9E1BFD885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ubåd, transport, vandfartøj, vand&#10;&#10;AI-genereret indhold kan være ukorrekt.">
            <a:extLst>
              <a:ext uri="{FF2B5EF4-FFF2-40B4-BE49-F238E27FC236}">
                <a16:creationId xmlns:a16="http://schemas.microsoft.com/office/drawing/2014/main" id="{AC21630A-551F-A00D-EE96-4D257C8E5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6167" y="5673"/>
            <a:ext cx="9553787" cy="6852327"/>
          </a:xfrm>
          <a:prstGeom prst="rect">
            <a:avLst/>
          </a:prstGeom>
        </p:spPr>
      </p:pic>
      <p:sp>
        <p:nvSpPr>
          <p:cNvPr id="8" name="Tekstfelt 4">
            <a:extLst>
              <a:ext uri="{FF2B5EF4-FFF2-40B4-BE49-F238E27FC236}">
                <a16:creationId xmlns:a16="http://schemas.microsoft.com/office/drawing/2014/main" id="{CEF222FA-AC5E-FAD4-6932-7BA71487D5AD}"/>
              </a:ext>
            </a:extLst>
          </p:cNvPr>
          <p:cNvSpPr txBox="1"/>
          <p:nvPr/>
        </p:nvSpPr>
        <p:spPr>
          <a:xfrm>
            <a:off x="8967865" y="5639061"/>
            <a:ext cx="2702391" cy="81746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en-US" sz="1400" u="sng" dirty="0"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www.blueshadow.dk</a:t>
            </a:r>
            <a:br>
              <a:rPr lang="en-US" sz="1400" dirty="0">
                <a:cs typeface="Segoe UI"/>
              </a:rPr>
            </a:br>
            <a:r>
              <a:rPr lang="en-US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charles.maher@blueshadow.dk</a:t>
            </a:r>
            <a:endParaRPr lang="en-US" sz="1400" dirty="0"/>
          </a:p>
          <a:p>
            <a:pPr algn="ctr">
              <a:lnSpc>
                <a:spcPct val="114000"/>
              </a:lnSpc>
            </a:pPr>
            <a:r>
              <a:rPr lang="en-US" sz="1400" dirty="0"/>
              <a:t>+45 2212 6603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3358A50-A0AA-0A7A-7630-F886E0130CDC}"/>
              </a:ext>
            </a:extLst>
          </p:cNvPr>
          <p:cNvSpPr txBox="1"/>
          <p:nvPr/>
        </p:nvSpPr>
        <p:spPr>
          <a:xfrm>
            <a:off x="8636000" y="2561647"/>
            <a:ext cx="3366122" cy="17347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2100"/>
              </a:lnSpc>
              <a:spcAft>
                <a:spcPts val="1200"/>
              </a:spcAft>
            </a:pPr>
            <a:r>
              <a:rPr lang="en-US" sz="1600" b="1" dirty="0">
                <a:solidFill>
                  <a:srgbClr val="003B63"/>
                </a:solidFill>
                <a:cs typeface="Segoe UI"/>
              </a:rPr>
              <a:t>Securing the Maritime Domain in the Era of Hybrid Warfare</a:t>
            </a:r>
            <a:r>
              <a:rPr lang="en-US" sz="1600" dirty="0">
                <a:cs typeface="Segoe UI"/>
              </a:rPr>
              <a:t>​</a:t>
            </a:r>
          </a:p>
          <a:p>
            <a:pPr algn="ctr">
              <a:lnSpc>
                <a:spcPts val="1725"/>
              </a:lnSpc>
              <a:spcAft>
                <a:spcPts val="1200"/>
              </a:spcAft>
            </a:pPr>
            <a:r>
              <a:rPr lang="en-US" sz="1200" i="1" dirty="0">
                <a:cs typeface="Segoe UI"/>
              </a:rPr>
              <a:t>Illuminate the hidden</a:t>
            </a:r>
            <a:r>
              <a:rPr lang="en-US" sz="1200" dirty="0">
                <a:cs typeface="Segoe UI"/>
              </a:rPr>
              <a:t>​</a:t>
            </a:r>
          </a:p>
          <a:p>
            <a:pPr algn="ctr">
              <a:lnSpc>
                <a:spcPts val="1725"/>
              </a:lnSpc>
              <a:spcAft>
                <a:spcPts val="1200"/>
              </a:spcAft>
            </a:pPr>
            <a:r>
              <a:rPr lang="en-US" sz="1200" i="1" dirty="0">
                <a:cs typeface="Segoe UI"/>
              </a:rPr>
              <a:t>Flag emerging threats</a:t>
            </a:r>
            <a:r>
              <a:rPr lang="en-US" sz="1200" dirty="0">
                <a:cs typeface="Segoe UI"/>
              </a:rPr>
              <a:t>​</a:t>
            </a:r>
          </a:p>
          <a:p>
            <a:pPr algn="ctr">
              <a:lnSpc>
                <a:spcPts val="1725"/>
              </a:lnSpc>
              <a:spcAft>
                <a:spcPts val="1200"/>
              </a:spcAft>
            </a:pPr>
            <a:r>
              <a:rPr lang="en-US" sz="1200" i="1" dirty="0">
                <a:cs typeface="Segoe UI"/>
              </a:rPr>
              <a:t>Protect critical assets before adversaries strike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C6C23-BABB-3B12-B679-A342819BD5CF}"/>
              </a:ext>
            </a:extLst>
          </p:cNvPr>
          <p:cNvSpPr txBox="1"/>
          <p:nvPr/>
        </p:nvSpPr>
        <p:spPr>
          <a:xfrm>
            <a:off x="4984409" y="6421440"/>
            <a:ext cx="30428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CDR Charles H. Maher, USN</a:t>
            </a:r>
          </a:p>
          <a:p>
            <a:r>
              <a:rPr lang="en-US" sz="1100" dirty="0"/>
              <a:t>Commanding Officer, USS MEMPHIS (SSN 691)</a:t>
            </a:r>
          </a:p>
        </p:txBody>
      </p:sp>
    </p:spTree>
    <p:extLst>
      <p:ext uri="{BB962C8B-B14F-4D97-AF65-F5344CB8AC3E}">
        <p14:creationId xmlns:p14="http://schemas.microsoft.com/office/powerpoint/2010/main" val="49644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12D66-F482-2391-C13F-B140651F4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86F2E662-3F31-3ECE-D150-49CABDF17844}"/>
              </a:ext>
            </a:extLst>
          </p:cNvPr>
          <p:cNvSpPr txBox="1"/>
          <p:nvPr/>
        </p:nvSpPr>
        <p:spPr>
          <a:xfrm>
            <a:off x="0" y="2558056"/>
            <a:ext cx="12192000" cy="21023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2100"/>
              </a:lnSpc>
              <a:spcAft>
                <a:spcPts val="2400"/>
              </a:spcAft>
            </a:pPr>
            <a:r>
              <a:rPr lang="en-US" sz="3200" b="1" dirty="0">
                <a:solidFill>
                  <a:srgbClr val="003B63"/>
                </a:solidFill>
                <a:cs typeface="Segoe UI"/>
              </a:rPr>
              <a:t>Securing the Maritime Domain in the Era of Hybrid Warfare</a:t>
            </a:r>
            <a:r>
              <a:rPr lang="en-US" sz="2800" dirty="0">
                <a:cs typeface="Segoe UI"/>
              </a:rPr>
              <a:t>​</a:t>
            </a:r>
          </a:p>
          <a:p>
            <a:pPr algn="ctr">
              <a:lnSpc>
                <a:spcPts val="1725"/>
              </a:lnSpc>
              <a:spcAft>
                <a:spcPts val="3000"/>
              </a:spcAft>
            </a:pPr>
            <a:r>
              <a:rPr lang="en-US" b="1" i="1" dirty="0">
                <a:cs typeface="Segoe UI"/>
              </a:rPr>
              <a:t>Illuminate the hidden</a:t>
            </a:r>
            <a:r>
              <a:rPr lang="en-US" b="1" dirty="0">
                <a:cs typeface="Segoe UI"/>
              </a:rPr>
              <a:t>​</a:t>
            </a:r>
          </a:p>
          <a:p>
            <a:pPr algn="ctr">
              <a:lnSpc>
                <a:spcPts val="1725"/>
              </a:lnSpc>
              <a:spcAft>
                <a:spcPts val="3000"/>
              </a:spcAft>
            </a:pPr>
            <a:r>
              <a:rPr lang="en-US" b="1" i="1" dirty="0">
                <a:cs typeface="Segoe UI"/>
              </a:rPr>
              <a:t>Flag emerging threats</a:t>
            </a:r>
            <a:r>
              <a:rPr lang="en-US" b="1" dirty="0">
                <a:cs typeface="Segoe UI"/>
              </a:rPr>
              <a:t>​</a:t>
            </a:r>
          </a:p>
          <a:p>
            <a:pPr algn="ctr">
              <a:lnSpc>
                <a:spcPts val="1725"/>
              </a:lnSpc>
              <a:spcAft>
                <a:spcPts val="3000"/>
              </a:spcAft>
            </a:pPr>
            <a:r>
              <a:rPr lang="en-US" b="1" i="1" dirty="0">
                <a:cs typeface="Segoe UI"/>
              </a:rPr>
              <a:t>Protect critical assets before adversaries strike</a:t>
            </a:r>
          </a:p>
        </p:txBody>
      </p:sp>
    </p:spTree>
    <p:extLst>
      <p:ext uri="{BB962C8B-B14F-4D97-AF65-F5344CB8AC3E}">
        <p14:creationId xmlns:p14="http://schemas.microsoft.com/office/powerpoint/2010/main" val="158281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217A2-495C-FDA6-D024-D6292CD63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AF497-AB59-63DB-4837-FA4555098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500EB-3840-3921-B8AC-5FF5929C8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457"/>
            <a:ext cx="6715125" cy="475084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Hybrid Warfare is on the rise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sz="2000" dirty="0"/>
              <a:t>Cut communication and power cables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Ruptured gas pipelines &amp; pollution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Shadow fleets as surveillance platforms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Illegal fishing by foreign fleets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Growing impacts to trade, communications, energy, public safety, and national security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EU governments and companies are unprepared for the new era of hybrid warfare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54AECB8-3035-151C-0B85-D1F5B3D7D350}"/>
              </a:ext>
            </a:extLst>
          </p:cNvPr>
          <p:cNvSpPr txBox="1"/>
          <p:nvPr/>
        </p:nvSpPr>
        <p:spPr>
          <a:xfrm>
            <a:off x="7486650" y="5356429"/>
            <a:ext cx="4672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Sep 2025: Russian ‘shadow’ tanker </a:t>
            </a:r>
            <a:r>
              <a:rPr lang="en-US" sz="1200" i="1"/>
              <a:t>Boracay</a:t>
            </a:r>
            <a:r>
              <a:rPr lang="en-US" sz="1200"/>
              <a:t> detained by France for failing to prove its flag registry. </a:t>
            </a:r>
            <a:r>
              <a:rPr lang="en-US" sz="1200" i="1"/>
              <a:t>Boracay</a:t>
            </a:r>
            <a:r>
              <a:rPr lang="en-US" sz="1200"/>
              <a:t> passed near Denmark when drone activity disrupted air traffic and exposed weakness in defense of Danish military bases.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E396B1-ACE8-0543-753F-82C41DD528D0}"/>
              </a:ext>
            </a:extLst>
          </p:cNvPr>
          <p:cNvSpPr txBox="1"/>
          <p:nvPr/>
        </p:nvSpPr>
        <p:spPr>
          <a:xfrm>
            <a:off x="9717164" y="4967871"/>
            <a:ext cx="2242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Source: Damien Meyer/AFP/Getty Images</a:t>
            </a:r>
          </a:p>
        </p:txBody>
      </p:sp>
      <p:pic>
        <p:nvPicPr>
          <p:cNvPr id="1026" name="Picture 2" descr="Map showing the route of a Russia-linked oil tanker from Saint Petersburg through the Baltic Sea, past Denmark, to Saint-Nazaire, France.">
            <a:extLst>
              <a:ext uri="{FF2B5EF4-FFF2-40B4-BE49-F238E27FC236}">
                <a16:creationId xmlns:a16="http://schemas.microsoft.com/office/drawing/2014/main" id="{4E5EDC0A-651B-1D7D-3B11-3C0AA79D0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4"/>
          <a:stretch>
            <a:fillRect/>
          </a:stretch>
        </p:blipFill>
        <p:spPr bwMode="auto">
          <a:xfrm>
            <a:off x="7518062" y="1498447"/>
            <a:ext cx="3759713" cy="250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erial view of the tanker Boracay, blacklisted by the EU, immobilised off the coast of Saint-Nazaire, France.">
            <a:extLst>
              <a:ext uri="{FF2B5EF4-FFF2-40B4-BE49-F238E27FC236}">
                <a16:creationId xmlns:a16="http://schemas.microsoft.com/office/drawing/2014/main" id="{26C2146F-7C7C-8D8A-ADCE-5A44E5DD7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119" y="3247811"/>
            <a:ext cx="3134967" cy="176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0CFE6B-056C-09CB-75E3-88007353154B}"/>
              </a:ext>
            </a:extLst>
          </p:cNvPr>
          <p:cNvSpPr txBox="1"/>
          <p:nvPr/>
        </p:nvSpPr>
        <p:spPr>
          <a:xfrm>
            <a:off x="7451025" y="3953878"/>
            <a:ext cx="13740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Source: Financial Times</a:t>
            </a:r>
          </a:p>
        </p:txBody>
      </p:sp>
    </p:spTree>
    <p:extLst>
      <p:ext uri="{BB962C8B-B14F-4D97-AF65-F5344CB8AC3E}">
        <p14:creationId xmlns:p14="http://schemas.microsoft.com/office/powerpoint/2010/main" val="2708752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F53A62E-9A3D-A414-51E8-8CEECCA7AB58}"/>
              </a:ext>
            </a:extLst>
          </p:cNvPr>
          <p:cNvSpPr/>
          <p:nvPr/>
        </p:nvSpPr>
        <p:spPr>
          <a:xfrm>
            <a:off x="641772" y="1502601"/>
            <a:ext cx="7095900" cy="22458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F1712-028B-1573-206D-76FF6753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921E7-BC47-391D-F75F-0DDF0D9C0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7" y="1550988"/>
            <a:ext cx="7095899" cy="4625975"/>
          </a:xfrm>
        </p:spPr>
        <p:txBody>
          <a:bodyPr>
            <a:normAutofit/>
          </a:bodyPr>
          <a:lstStyle/>
          <a:p>
            <a:r>
              <a:rPr lang="en-US" sz="2000" dirty="0"/>
              <a:t>Increasing Russian aggression toward Western Europe</a:t>
            </a:r>
          </a:p>
          <a:p>
            <a:pPr lvl="1"/>
            <a:r>
              <a:rPr lang="en-US" sz="1800" dirty="0"/>
              <a:t>Georgia (2008), Crimea (2014), Ukraine (2022-present)</a:t>
            </a:r>
          </a:p>
          <a:p>
            <a:r>
              <a:rPr lang="en-US" sz="2000" dirty="0"/>
              <a:t>Ramp-up in Hybrid Warfare in the Baltic</a:t>
            </a:r>
          </a:p>
          <a:p>
            <a:r>
              <a:rPr lang="en-US" sz="2000" dirty="0"/>
              <a:t>Uncertainty of American Security Commitment </a:t>
            </a:r>
          </a:p>
          <a:p>
            <a:r>
              <a:rPr lang="en-US" sz="2000" dirty="0"/>
              <a:t>NATO and EU unprepared and looking for solutions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F3936-73FA-320C-889F-A3E3AE312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693" y="1735470"/>
            <a:ext cx="4010417" cy="4042478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74D18D-75AD-DBA9-E0F0-36712E4C9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055" y="4184110"/>
            <a:ext cx="2605777" cy="22458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DC0B07-C403-D1B4-9070-8B2CA7D18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314" y="4134093"/>
            <a:ext cx="2420226" cy="22958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523924A-BE38-4657-45B2-EAF03E4F0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36" y="4184110"/>
            <a:ext cx="2323253" cy="188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6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7DBCF-9556-654E-AA34-59431C47F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1E0C8-1F9A-6FA2-184B-C4E96D72A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1666"/>
            <a:ext cx="10300137" cy="45475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b="1" dirty="0">
                <a:solidFill>
                  <a:srgbClr val="003B63"/>
                </a:solidFill>
              </a:rPr>
              <a:t>Blue Shadow MDAR </a:t>
            </a:r>
            <a:r>
              <a:rPr lang="en-US" dirty="0"/>
              <a:t>is a </a:t>
            </a:r>
            <a:r>
              <a:rPr lang="en-US" b="1" dirty="0"/>
              <a:t>dual-use,</a:t>
            </a:r>
            <a:r>
              <a:rPr lang="en-US" dirty="0"/>
              <a:t> </a:t>
            </a:r>
            <a:r>
              <a:rPr lang="en-US" b="1" dirty="0"/>
              <a:t>subscription-based</a:t>
            </a:r>
            <a:r>
              <a:rPr lang="en-US" dirty="0"/>
              <a:t> maritime security </a:t>
            </a:r>
            <a:r>
              <a:rPr lang="en-US" b="1" dirty="0"/>
              <a:t>SaaS</a:t>
            </a:r>
            <a:r>
              <a:rPr lang="en-US" dirty="0"/>
              <a:t> solution that delivers a </a:t>
            </a:r>
            <a:r>
              <a:rPr lang="en-US" b="1" dirty="0"/>
              <a:t>multi-tier service</a:t>
            </a:r>
            <a:r>
              <a:rPr lang="en-US" dirty="0"/>
              <a:t>, including:</a:t>
            </a:r>
            <a:r>
              <a:rPr lang="en-US" sz="3200" dirty="0"/>
              <a:t>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600" b="1" dirty="0"/>
              <a:t>Tier 1: High-Confidence Maritime Common Operating Picture </a:t>
            </a:r>
            <a:r>
              <a:rPr lang="en-US" sz="1600" dirty="0"/>
              <a:t>– real-time interactive displays of maritime activity, including ‘dark ships’, verified by cross-correlation of multi-source data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600" b="1" dirty="0"/>
              <a:t>Tier 2: Enhanced Operating Picture around Critical Infrastructure</a:t>
            </a:r>
            <a:r>
              <a:rPr lang="en-US" sz="1600" dirty="0"/>
              <a:t>– tailored sensor packages fused with historical and real-time data focused on critical infrastructure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600" b="1" dirty="0"/>
              <a:t>Tier 3: AI-Powered Predictive Alerts </a:t>
            </a:r>
            <a:r>
              <a:rPr lang="en-US" sz="1600" dirty="0"/>
              <a:t>– advanced algorithms providing early warning of threats to critical infrastructure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600" b="1" dirty="0"/>
              <a:t>Tier 4: Rapid Security Response </a:t>
            </a:r>
            <a:r>
              <a:rPr lang="en-US" sz="1600" dirty="0"/>
              <a:t>– deployment of autonomous or manned assets to deter, interdict, and record evidence of threats/attacks on client assets</a:t>
            </a:r>
          </a:p>
        </p:txBody>
      </p:sp>
    </p:spTree>
    <p:extLst>
      <p:ext uri="{BB962C8B-B14F-4D97-AF65-F5344CB8AC3E}">
        <p14:creationId xmlns:p14="http://schemas.microsoft.com/office/powerpoint/2010/main" val="412987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DDE4-93AD-4D5A-E3FA-44DCFE182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087"/>
            <a:ext cx="10515600" cy="890588"/>
          </a:xfrm>
        </p:spPr>
        <p:txBody>
          <a:bodyPr/>
          <a:lstStyle/>
          <a:p>
            <a:r>
              <a:rPr lang="en-US" dirty="0"/>
              <a:t>BlueShadow Interface Mock-up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BF9A152-8D81-1452-2D2F-0D778A25F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715" y="1690688"/>
            <a:ext cx="8087711" cy="4535555"/>
          </a:xfrm>
          <a:prstGeom prst="rect">
            <a:avLst/>
          </a:prstGeom>
          <a:ln w="38100" cmpd="sng">
            <a:solidFill>
              <a:schemeClr val="accent1">
                <a:shade val="15000"/>
              </a:schemeClr>
            </a:solidFill>
          </a:ln>
        </p:spPr>
      </p:pic>
      <p:sp>
        <p:nvSpPr>
          <p:cNvPr id="10" name="Callout: Line 9">
            <a:extLst>
              <a:ext uri="{FF2B5EF4-FFF2-40B4-BE49-F238E27FC236}">
                <a16:creationId xmlns:a16="http://schemas.microsoft.com/office/drawing/2014/main" id="{5423E953-7694-9CCD-C544-FD801BC3A7FB}"/>
              </a:ext>
            </a:extLst>
          </p:cNvPr>
          <p:cNvSpPr/>
          <p:nvPr/>
        </p:nvSpPr>
        <p:spPr>
          <a:xfrm>
            <a:off x="189674" y="4335517"/>
            <a:ext cx="1629446" cy="1890726"/>
          </a:xfrm>
          <a:prstGeom prst="borderCallout1">
            <a:avLst>
              <a:gd name="adj1" fmla="val 41379"/>
              <a:gd name="adj2" fmla="val 334816"/>
              <a:gd name="adj3" fmla="val 50808"/>
              <a:gd name="adj4" fmla="val 100322"/>
            </a:avLst>
          </a:prstGeom>
          <a:solidFill>
            <a:schemeClr val="tx2">
              <a:lumMod val="10000"/>
              <a:lumOff val="90000"/>
            </a:schemeClr>
          </a:solidFill>
          <a:ln w="12700">
            <a:head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r>
              <a:rPr lang="en-US" sz="1050" b="1" dirty="0">
                <a:solidFill>
                  <a:schemeClr val="tx1"/>
                </a:solidFill>
              </a:rPr>
              <a:t>Tier 2: Enhanced Operating Picture (EOP)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Tailored sensor packages deployed to monitor Critical Infrastructure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Sensor data fused with COP to enable hyper-awareness of potential threat activity in critical protection zones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ACB1D245-2B00-C48B-D522-3B313A8F3151}"/>
              </a:ext>
            </a:extLst>
          </p:cNvPr>
          <p:cNvSpPr/>
          <p:nvPr/>
        </p:nvSpPr>
        <p:spPr>
          <a:xfrm>
            <a:off x="10452364" y="1684622"/>
            <a:ext cx="1629446" cy="1283049"/>
          </a:xfrm>
          <a:prstGeom prst="borderCallout1">
            <a:avLst>
              <a:gd name="adj1" fmla="val 49531"/>
              <a:gd name="adj2" fmla="val 48"/>
              <a:gd name="adj3" fmla="val 27530"/>
              <a:gd name="adj4" fmla="val -29271"/>
            </a:avLst>
          </a:prstGeom>
          <a:solidFill>
            <a:schemeClr val="tx2">
              <a:lumMod val="10000"/>
              <a:lumOff val="90000"/>
            </a:schemeClr>
          </a:solidFill>
          <a:ln w="12700">
            <a:headEnd type="none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r>
              <a:rPr lang="en-US" sz="1100" b="1" dirty="0">
                <a:solidFill>
                  <a:schemeClr val="tx1"/>
                </a:solidFill>
              </a:rPr>
              <a:t>Tier 3: Security Alert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AI-generated security alert based on multi-factor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Threat vessel pop-up keeps key info always on top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A0557801-BAF4-1D79-BD4B-E09F89FD4796}"/>
              </a:ext>
            </a:extLst>
          </p:cNvPr>
          <p:cNvSpPr/>
          <p:nvPr/>
        </p:nvSpPr>
        <p:spPr>
          <a:xfrm>
            <a:off x="10452364" y="3179618"/>
            <a:ext cx="1629446" cy="3046625"/>
          </a:xfrm>
          <a:prstGeom prst="borderCallout1">
            <a:avLst>
              <a:gd name="adj1" fmla="val 51938"/>
              <a:gd name="adj2" fmla="val 531"/>
              <a:gd name="adj3" fmla="val -20835"/>
              <a:gd name="adj4" fmla="val -31383"/>
            </a:avLst>
          </a:prstGeom>
          <a:solidFill>
            <a:schemeClr val="tx2">
              <a:lumMod val="10000"/>
              <a:lumOff val="90000"/>
            </a:schemeClr>
          </a:solidFill>
          <a:ln w="12700">
            <a:headEnd type="none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r>
              <a:rPr lang="en-US" sz="1100" b="1" dirty="0">
                <a:solidFill>
                  <a:schemeClr val="tx1"/>
                </a:solidFill>
              </a:rPr>
              <a:t>Tier 4: Operational Security Response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Security platform(s) (UAV, USV, etc.) deployed to interdict, deter and record before incident occurs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Team chat facilitates coordination to align on observations, decisions and 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Live UAV video feeds available to all team members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Event recorded with full play-back; supports investigations and legal proceedings </a:t>
            </a:r>
          </a:p>
        </p:txBody>
      </p: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D950F9BA-8CD5-DB89-7488-7E6C94CDE09E}"/>
              </a:ext>
            </a:extLst>
          </p:cNvPr>
          <p:cNvSpPr/>
          <p:nvPr/>
        </p:nvSpPr>
        <p:spPr>
          <a:xfrm>
            <a:off x="189674" y="1684622"/>
            <a:ext cx="1629446" cy="2477475"/>
          </a:xfrm>
          <a:prstGeom prst="borderCallout1">
            <a:avLst>
              <a:gd name="adj1" fmla="val 48748"/>
              <a:gd name="adj2" fmla="val 182913"/>
              <a:gd name="adj3" fmla="val 50808"/>
              <a:gd name="adj4" fmla="val 100322"/>
            </a:avLst>
          </a:prstGeom>
          <a:solidFill>
            <a:schemeClr val="tx2">
              <a:lumMod val="10000"/>
              <a:lumOff val="90000"/>
            </a:schemeClr>
          </a:solidFill>
          <a:ln w="12700">
            <a:head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r>
              <a:rPr lang="en-US" sz="1050" b="1" dirty="0">
                <a:solidFill>
                  <a:schemeClr val="tx1"/>
                </a:solidFill>
              </a:rPr>
              <a:t>Tier 1: Common Operating Picture (COP) </a:t>
            </a:r>
            <a:r>
              <a:rPr lang="en-US" sz="1050" dirty="0">
                <a:solidFill>
                  <a:schemeClr val="tx1"/>
                </a:solidFill>
              </a:rPr>
              <a:t>AI-driven multi-sensor analysis creates verified Common Operating Picture (COP) for all vessels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“Dark Ships” and ships spoofing AIS are identified and located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Click on contact to display full vessel profile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Click to show track History &amp; Forecast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A0608ED-3939-4366-733A-261C551591EB}"/>
              </a:ext>
            </a:extLst>
          </p:cNvPr>
          <p:cNvSpPr/>
          <p:nvPr/>
        </p:nvSpPr>
        <p:spPr>
          <a:xfrm rot="7514958">
            <a:off x="3380661" y="2867658"/>
            <a:ext cx="137160" cy="18288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9C916B-CEF8-E8E6-BFB1-3D9541B49061}"/>
              </a:ext>
            </a:extLst>
          </p:cNvPr>
          <p:cNvSpPr txBox="1"/>
          <p:nvPr/>
        </p:nvSpPr>
        <p:spPr>
          <a:xfrm>
            <a:off x="8549461" y="6202594"/>
            <a:ext cx="1742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Background Graphic: Marine Traffic</a:t>
            </a:r>
          </a:p>
        </p:txBody>
      </p:sp>
    </p:spTree>
    <p:extLst>
      <p:ext uri="{BB962C8B-B14F-4D97-AF65-F5344CB8AC3E}">
        <p14:creationId xmlns:p14="http://schemas.microsoft.com/office/powerpoint/2010/main" val="195618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B3735-DFD4-A60A-085B-4EF77A577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BlueShadow Tech Platform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B5CBF2-B282-2445-E38E-5E02D42590B8}"/>
              </a:ext>
            </a:extLst>
          </p:cNvPr>
          <p:cNvSpPr txBox="1"/>
          <p:nvPr/>
        </p:nvSpPr>
        <p:spPr>
          <a:xfrm>
            <a:off x="1197302" y="6204066"/>
            <a:ext cx="9797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Key Terms:     </a:t>
            </a:r>
            <a:r>
              <a:rPr lang="en-US" sz="1400" b="1" dirty="0"/>
              <a:t>AIS</a:t>
            </a:r>
            <a:r>
              <a:rPr lang="en-US" sz="1400" dirty="0"/>
              <a:t> = Automatic Identification System      </a:t>
            </a:r>
            <a:r>
              <a:rPr lang="en-US" sz="1400" b="1" dirty="0"/>
              <a:t>ELINT</a:t>
            </a:r>
            <a:r>
              <a:rPr lang="en-US" sz="1400" dirty="0"/>
              <a:t> = Electronic Intelligence       </a:t>
            </a:r>
            <a:r>
              <a:rPr lang="en-US" sz="1400" b="1" dirty="0"/>
              <a:t>SAR</a:t>
            </a:r>
            <a:r>
              <a:rPr lang="en-US" sz="1400" dirty="0"/>
              <a:t> =  Synthetic Aperture Radar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BD411-DEE0-DEE2-68FC-EEE7542BF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50" y="1792535"/>
            <a:ext cx="9797395" cy="398362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5B20C5-0D26-263B-909F-D33F2FC41783}"/>
              </a:ext>
            </a:extLst>
          </p:cNvPr>
          <p:cNvSpPr/>
          <p:nvPr/>
        </p:nvSpPr>
        <p:spPr>
          <a:xfrm>
            <a:off x="2881744" y="1877291"/>
            <a:ext cx="9070190" cy="155170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A7D715-9A31-7461-B009-B1D95E5506C3}"/>
              </a:ext>
            </a:extLst>
          </p:cNvPr>
          <p:cNvSpPr/>
          <p:nvPr/>
        </p:nvSpPr>
        <p:spPr>
          <a:xfrm>
            <a:off x="2881744" y="3422073"/>
            <a:ext cx="9070190" cy="130232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CC9F225-3869-875C-2A0C-FE17444BDA7A}"/>
              </a:ext>
            </a:extLst>
          </p:cNvPr>
          <p:cNvSpPr/>
          <p:nvPr/>
        </p:nvSpPr>
        <p:spPr>
          <a:xfrm>
            <a:off x="2237509" y="4733219"/>
            <a:ext cx="9732818" cy="112077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39849B-6488-822E-4552-920C15D94617}"/>
              </a:ext>
            </a:extLst>
          </p:cNvPr>
          <p:cNvSpPr txBox="1"/>
          <p:nvPr/>
        </p:nvSpPr>
        <p:spPr>
          <a:xfrm>
            <a:off x="10258348" y="2326517"/>
            <a:ext cx="1498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BlueShadow</a:t>
            </a:r>
          </a:p>
          <a:p>
            <a:pPr algn="ctr"/>
            <a:r>
              <a:rPr lang="en-US" sz="1400" dirty="0"/>
              <a:t>Service Tiers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78209A-3EAB-A977-482D-838D51348182}"/>
              </a:ext>
            </a:extLst>
          </p:cNvPr>
          <p:cNvSpPr txBox="1"/>
          <p:nvPr/>
        </p:nvSpPr>
        <p:spPr>
          <a:xfrm>
            <a:off x="10120745" y="3584257"/>
            <a:ext cx="1759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BlueShadow</a:t>
            </a:r>
          </a:p>
          <a:p>
            <a:pPr algn="ctr"/>
            <a:r>
              <a:rPr lang="en-US" sz="1400" dirty="0"/>
              <a:t>Cloud Architecture </a:t>
            </a:r>
          </a:p>
          <a:p>
            <a:pPr algn="ctr"/>
            <a:r>
              <a:rPr lang="en-US" sz="1400" dirty="0"/>
              <a:t>&amp; Compute</a:t>
            </a:r>
          </a:p>
          <a:p>
            <a:pPr algn="ctr"/>
            <a:r>
              <a:rPr lang="en-US" sz="1400" i="1" dirty="0"/>
              <a:t>(Proprietary IP)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873869-C87F-70DD-9BEC-82CC0B91BBA1}"/>
              </a:ext>
            </a:extLst>
          </p:cNvPr>
          <p:cNvSpPr txBox="1"/>
          <p:nvPr/>
        </p:nvSpPr>
        <p:spPr>
          <a:xfrm>
            <a:off x="10210921" y="4847330"/>
            <a:ext cx="1498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BlueShadow</a:t>
            </a:r>
          </a:p>
          <a:p>
            <a:pPr algn="ctr"/>
            <a:r>
              <a:rPr lang="en-US" sz="1400" dirty="0"/>
              <a:t>Data Streams</a:t>
            </a:r>
          </a:p>
          <a:p>
            <a:pPr algn="ctr"/>
            <a:r>
              <a:rPr lang="en-US" sz="1200" i="1" dirty="0"/>
              <a:t>(Strategic Partners)</a:t>
            </a:r>
          </a:p>
        </p:txBody>
      </p:sp>
    </p:spTree>
    <p:extLst>
      <p:ext uri="{BB962C8B-B14F-4D97-AF65-F5344CB8AC3E}">
        <p14:creationId xmlns:p14="http://schemas.microsoft.com/office/powerpoint/2010/main" val="159380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93B7C69-00A7-7E21-223D-62F4742B494E}"/>
              </a:ext>
            </a:extLst>
          </p:cNvPr>
          <p:cNvSpPr/>
          <p:nvPr/>
        </p:nvSpPr>
        <p:spPr>
          <a:xfrm>
            <a:off x="838200" y="2198426"/>
            <a:ext cx="10515600" cy="384626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C63E8-8B4B-296F-C304-48095D6E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Roadmap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2AC774-F86E-0ADA-F396-4636AD6C1E0A}"/>
              </a:ext>
            </a:extLst>
          </p:cNvPr>
          <p:cNvSpPr>
            <a:spLocks noChangeAspect="1"/>
          </p:cNvSpPr>
          <p:nvPr/>
        </p:nvSpPr>
        <p:spPr>
          <a:xfrm>
            <a:off x="1606335" y="3387889"/>
            <a:ext cx="518872" cy="5188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F5D397-9F86-4EF9-01A4-884B1E013EC4}"/>
              </a:ext>
            </a:extLst>
          </p:cNvPr>
          <p:cNvSpPr>
            <a:spLocks noChangeAspect="1"/>
          </p:cNvSpPr>
          <p:nvPr/>
        </p:nvSpPr>
        <p:spPr>
          <a:xfrm>
            <a:off x="3659926" y="3387889"/>
            <a:ext cx="518872" cy="5188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4DB9916-4499-C7E3-8B93-44F51B495C9D}"/>
              </a:ext>
            </a:extLst>
          </p:cNvPr>
          <p:cNvSpPr>
            <a:spLocks noChangeAspect="1"/>
          </p:cNvSpPr>
          <p:nvPr/>
        </p:nvSpPr>
        <p:spPr>
          <a:xfrm>
            <a:off x="5713517" y="3387889"/>
            <a:ext cx="518872" cy="5188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A64D48-089E-E908-D6E9-1FC1E725F20C}"/>
              </a:ext>
            </a:extLst>
          </p:cNvPr>
          <p:cNvSpPr>
            <a:spLocks noChangeAspect="1"/>
          </p:cNvSpPr>
          <p:nvPr/>
        </p:nvSpPr>
        <p:spPr>
          <a:xfrm>
            <a:off x="7767108" y="3388524"/>
            <a:ext cx="518872" cy="5188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9613CB-57DB-751D-6395-7646AC8ACA20}"/>
              </a:ext>
            </a:extLst>
          </p:cNvPr>
          <p:cNvSpPr>
            <a:spLocks noChangeAspect="1"/>
          </p:cNvSpPr>
          <p:nvPr/>
        </p:nvSpPr>
        <p:spPr>
          <a:xfrm>
            <a:off x="9820699" y="3387889"/>
            <a:ext cx="518872" cy="5188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AC850D-BE17-13D6-27EB-0E6B916A628D}"/>
              </a:ext>
            </a:extLst>
          </p:cNvPr>
          <p:cNvCxnSpPr>
            <a:cxnSpLocks/>
          </p:cNvCxnSpPr>
          <p:nvPr/>
        </p:nvCxnSpPr>
        <p:spPr>
          <a:xfrm>
            <a:off x="990279" y="3643794"/>
            <a:ext cx="100872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35E495-5473-FBDE-C08C-D95C008274CA}"/>
              </a:ext>
            </a:extLst>
          </p:cNvPr>
          <p:cNvSpPr txBox="1"/>
          <p:nvPr/>
        </p:nvSpPr>
        <p:spPr>
          <a:xfrm>
            <a:off x="1042031" y="2667160"/>
            <a:ext cx="1685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BlueShadow Founded </a:t>
            </a:r>
          </a:p>
          <a:p>
            <a:pPr algn="ctr"/>
            <a:r>
              <a:rPr lang="en-US" sz="1400" dirty="0"/>
              <a:t>Jul 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482334-A07E-9CB9-24FE-FF1B74B13353}"/>
              </a:ext>
            </a:extLst>
          </p:cNvPr>
          <p:cNvSpPr txBox="1"/>
          <p:nvPr/>
        </p:nvSpPr>
        <p:spPr>
          <a:xfrm>
            <a:off x="3095622" y="2667159"/>
            <a:ext cx="1685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BlueShadow User Interface</a:t>
            </a:r>
          </a:p>
          <a:p>
            <a:pPr algn="ctr"/>
            <a:r>
              <a:rPr lang="en-US" sz="1400" dirty="0"/>
              <a:t>Nov 2025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3B1ACD-290B-2913-E302-782304E7EE8C}"/>
              </a:ext>
            </a:extLst>
          </p:cNvPr>
          <p:cNvSpPr txBox="1"/>
          <p:nvPr/>
        </p:nvSpPr>
        <p:spPr>
          <a:xfrm>
            <a:off x="5149213" y="2667158"/>
            <a:ext cx="1685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BlueShadow MVP Launch</a:t>
            </a:r>
          </a:p>
          <a:p>
            <a:pPr algn="ctr"/>
            <a:r>
              <a:rPr lang="en-US" sz="1400" dirty="0"/>
              <a:t>Mar 2026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8018EF-04A2-BD74-D98E-2062E2C51852}"/>
              </a:ext>
            </a:extLst>
          </p:cNvPr>
          <p:cNvSpPr txBox="1"/>
          <p:nvPr/>
        </p:nvSpPr>
        <p:spPr>
          <a:xfrm>
            <a:off x="7067550" y="2667158"/>
            <a:ext cx="19564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BlueShadow </a:t>
            </a:r>
          </a:p>
          <a:p>
            <a:pPr algn="ctr"/>
            <a:r>
              <a:rPr lang="en-US" sz="1400" b="1" dirty="0"/>
              <a:t>Ver 1.0 Launch</a:t>
            </a:r>
          </a:p>
          <a:p>
            <a:pPr algn="ctr"/>
            <a:r>
              <a:rPr lang="en-US" sz="1400" dirty="0"/>
              <a:t>Jan 2027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D1ADDA-99BE-2460-CB36-793EDF2EFAC7}"/>
              </a:ext>
            </a:extLst>
          </p:cNvPr>
          <p:cNvSpPr txBox="1"/>
          <p:nvPr/>
        </p:nvSpPr>
        <p:spPr>
          <a:xfrm>
            <a:off x="9121141" y="2667158"/>
            <a:ext cx="19564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BlueShadow </a:t>
            </a:r>
          </a:p>
          <a:p>
            <a:pPr algn="ctr"/>
            <a:r>
              <a:rPr lang="en-US" sz="1400" b="1"/>
              <a:t>Ver 2.0 Launch</a:t>
            </a:r>
          </a:p>
          <a:p>
            <a:pPr algn="ctr"/>
            <a:r>
              <a:rPr lang="en-US" sz="1400"/>
              <a:t>July 2028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9B70B2-8485-D603-903E-A46925303F79}"/>
              </a:ext>
            </a:extLst>
          </p:cNvPr>
          <p:cNvSpPr txBox="1"/>
          <p:nvPr/>
        </p:nvSpPr>
        <p:spPr>
          <a:xfrm>
            <a:off x="2879641" y="3987394"/>
            <a:ext cx="207002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200" dirty="0"/>
              <a:t>Interactive user interface to visualize and demonstrate features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200" dirty="0"/>
              <a:t>Capability demo tool</a:t>
            </a:r>
            <a:endParaRPr lang="en-US" dirty="0"/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200" dirty="0"/>
              <a:t>User experience feedback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200" dirty="0"/>
              <a:t>Baltic/North Sea Coverage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EBA9F6-57DC-73FF-E6F3-379C1CB2BF40}"/>
              </a:ext>
            </a:extLst>
          </p:cNvPr>
          <p:cNvSpPr txBox="1"/>
          <p:nvPr/>
        </p:nvSpPr>
        <p:spPr>
          <a:xfrm>
            <a:off x="4949664" y="3998506"/>
            <a:ext cx="2117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200"/>
              <a:t>Full-stack cloud-deployed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200"/>
              <a:t>Fed by 4 data streams:    AIS, ESM, SAR, Ship Intel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200"/>
              <a:t>Agentic AI model built 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200"/>
              <a:t>Real-world use with 3+ anchor customers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200"/>
              <a:t>Co-develop product enhancements and AI Model improvement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200"/>
              <a:t>Baltic/North Sea Coverage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9C0AD6-9A2E-E0A4-73CF-DDB86B8E891F}"/>
              </a:ext>
            </a:extLst>
          </p:cNvPr>
          <p:cNvSpPr txBox="1"/>
          <p:nvPr/>
        </p:nvSpPr>
        <p:spPr>
          <a:xfrm>
            <a:off x="7067550" y="3987394"/>
            <a:ext cx="21178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200"/>
              <a:t>At-scale commercial operations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200"/>
              <a:t>Worldwide coverage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200"/>
              <a:t>BlueShadow Ops Center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200"/>
              <a:t>Dedicated sensors (Tier 3) launched with sensor partner(s)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200"/>
              <a:t>Response capability (Tier 4) launched with security partner(s)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EE18D7-734A-D861-D063-99CE55D1A2B7}"/>
              </a:ext>
            </a:extLst>
          </p:cNvPr>
          <p:cNvSpPr txBox="1"/>
          <p:nvPr/>
        </p:nvSpPr>
        <p:spPr>
          <a:xfrm>
            <a:off x="9185436" y="3998506"/>
            <a:ext cx="2117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200"/>
              <a:t>Enhancements based on experience &amp; feedback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200"/>
              <a:t>Offer containerized deployment of BlueShadow in classified environments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200"/>
              <a:t>Deploy proprietary sensor network (space, air, surface, undersea) to enhance collection capability and resilience </a:t>
            </a:r>
          </a:p>
        </p:txBody>
      </p:sp>
    </p:spTree>
    <p:extLst>
      <p:ext uri="{BB962C8B-B14F-4D97-AF65-F5344CB8AC3E}">
        <p14:creationId xmlns:p14="http://schemas.microsoft.com/office/powerpoint/2010/main" val="3971193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F749F-1931-FA8B-75A3-E2434CA3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71B83B-6C37-1572-D90B-4E5FECF3AF6B}"/>
              </a:ext>
            </a:extLst>
          </p:cNvPr>
          <p:cNvSpPr txBox="1">
            <a:spLocks/>
          </p:cNvSpPr>
          <p:nvPr/>
        </p:nvSpPr>
        <p:spPr>
          <a:xfrm>
            <a:off x="2554014" y="1550988"/>
            <a:ext cx="8671034" cy="4952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Charlie Maher, U.S. citizen </a:t>
            </a:r>
            <a:r>
              <a:rPr lang="en-US" sz="1800" dirty="0"/>
              <a:t>is the Owner &amp; Founder of BlueShadow ApS. 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/>
              <a:t>Charlie served in the submarine force of the United States Navy where he commanded a nuclear-powered submarine and was the Chief of Staff of the Naval Undersea Warfare Center, the Navy’s R&amp;D facility for undersea weapon systems. 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/>
              <a:t>Charlie holds an MBA from Massachusetts Institute of Technology and lives in Copenhagen.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Emil C. </a:t>
            </a:r>
            <a:r>
              <a:rPr lang="en-US" sz="1800" b="1" dirty="0" err="1"/>
              <a:t>Lüth</a:t>
            </a:r>
            <a:r>
              <a:rPr lang="en-US" sz="1800" b="1" dirty="0"/>
              <a:t>, Danish citizen, </a:t>
            </a:r>
            <a:r>
              <a:rPr lang="en-US" sz="1800" dirty="0"/>
              <a:t>leads Strategic Partnerships &amp; Investor Relations for BlueShadow.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Emil is a climate tech strategist with expertise in finance and international strategy.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He serves in Business Development &amp; Investor Relations at </a:t>
            </a:r>
            <a:r>
              <a:rPr lang="en-US" sz="1800" dirty="0">
                <a:hlinkClick r:id="rId2"/>
              </a:rPr>
              <a:t>www.tfn-climate.com</a:t>
            </a:r>
            <a:r>
              <a:rPr lang="en-US" sz="1800" dirty="0"/>
              <a:t> and Advisory Board Member at </a:t>
            </a:r>
            <a:r>
              <a:rPr lang="en-US" sz="1800" dirty="0">
                <a:hlinkClick r:id="rId3"/>
              </a:rPr>
              <a:t>www.energyshift.capital</a:t>
            </a:r>
            <a:r>
              <a:rPr lang="en-US" sz="1800" dirty="0"/>
              <a:t> and a Fundraising Consultant for </a:t>
            </a:r>
            <a:r>
              <a:rPr lang="en-US" sz="1800" dirty="0">
                <a:hlinkClick r:id="rId4"/>
              </a:rPr>
              <a:t>www.hykin.energy</a:t>
            </a:r>
            <a:r>
              <a:rPr lang="en-US" sz="1800" dirty="0"/>
              <a:t>.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</p:txBody>
      </p:sp>
      <p:pic>
        <p:nvPicPr>
          <p:cNvPr id="9" name="Picture 8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DAED1BB2-24C4-BEAF-EDD4-DE81739627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3" y="1642240"/>
            <a:ext cx="1786760" cy="1786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32BD07-99EA-3C69-C02F-A7548399F1B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7905" t="14712" r="6536" b="21725"/>
          <a:stretch>
            <a:fillRect/>
          </a:stretch>
        </p:blipFill>
        <p:spPr>
          <a:xfrm>
            <a:off x="672663" y="4027132"/>
            <a:ext cx="1786759" cy="178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54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9B5C37DF01C04D8E1A6B6DC0D85247" ma:contentTypeVersion="3" ma:contentTypeDescription="Create a new document." ma:contentTypeScope="" ma:versionID="ee11bc2e1ddb3eca37428f78bf964396">
  <xsd:schema xmlns:xsd="http://www.w3.org/2001/XMLSchema" xmlns:xs="http://www.w3.org/2001/XMLSchema" xmlns:p="http://schemas.microsoft.com/office/2006/metadata/properties" xmlns:ns2="c508c9c8-da9d-4866-8a9c-284108254ffe" targetNamespace="http://schemas.microsoft.com/office/2006/metadata/properties" ma:root="true" ma:fieldsID="b5d7b2f97480674a8af5d6654f71665a" ns2:_="">
    <xsd:import namespace="c508c9c8-da9d-4866-8a9c-284108254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08c9c8-da9d-4866-8a9c-284108254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09A06A-F257-4A0E-AADE-AABD3D18C9AD}">
  <ds:schemaRefs>
    <ds:schemaRef ds:uri="c508c9c8-da9d-4866-8a9c-284108254f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E5BF6AB-D644-401A-8369-A8365D1BED7E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c508c9c8-da9d-4866-8a9c-284108254ffe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98FAAFE-E714-4284-A31A-841321D391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879</Words>
  <Application>Microsoft Office PowerPoint</Application>
  <PresentationFormat>Widescreen</PresentationFormat>
  <Paragraphs>107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Segoe UI</vt:lpstr>
      <vt:lpstr>Office Theme</vt:lpstr>
      <vt:lpstr>BlueShadow Maritime Domain Awareness and Response (MDAR)</vt:lpstr>
      <vt:lpstr>PowerPoint Presentation</vt:lpstr>
      <vt:lpstr>Problem</vt:lpstr>
      <vt:lpstr>Why Now</vt:lpstr>
      <vt:lpstr>Solution</vt:lpstr>
      <vt:lpstr>BlueShadow Interface Mock-up</vt:lpstr>
      <vt:lpstr>BlueShadow Tech Platform</vt:lpstr>
      <vt:lpstr>Product Roadmap </vt:lpstr>
      <vt:lpstr>Team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Charles Maher</dc:creator>
  <cp:lastModifiedBy>Charles Maher</cp:lastModifiedBy>
  <cp:revision>9</cp:revision>
  <cp:lastPrinted>2025-10-05T19:35:00Z</cp:lastPrinted>
  <dcterms:created xsi:type="dcterms:W3CDTF">2025-09-28T09:26:56Z</dcterms:created>
  <dcterms:modified xsi:type="dcterms:W3CDTF">2025-10-06T12:58:36Z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0x010100EA9B5C37DF01C04D8E1A6B6DC0D85247</vt:lpwstr>
  </property>
</Properties>
</file>